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67" r:id="rId4"/>
    <p:sldId id="268" r:id="rId5"/>
    <p:sldId id="269" r:id="rId6"/>
    <p:sldId id="270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6" r:id="rId15"/>
    <p:sldId id="307" r:id="rId16"/>
    <p:sldId id="271" r:id="rId17"/>
    <p:sldId id="272" r:id="rId18"/>
    <p:sldId id="308" r:id="rId19"/>
    <p:sldId id="309" r:id="rId20"/>
    <p:sldId id="273" r:id="rId21"/>
    <p:sldId id="306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2" r:id="rId30"/>
    <p:sldId id="283" r:id="rId31"/>
    <p:sldId id="281" r:id="rId32"/>
    <p:sldId id="284" r:id="rId33"/>
    <p:sldId id="285" r:id="rId34"/>
    <p:sldId id="286" r:id="rId35"/>
    <p:sldId id="297" r:id="rId36"/>
    <p:sldId id="298" r:id="rId37"/>
    <p:sldId id="265" r:id="rId38"/>
    <p:sldId id="287" r:id="rId39"/>
    <p:sldId id="288" r:id="rId40"/>
    <p:sldId id="289" r:id="rId41"/>
    <p:sldId id="290" r:id="rId42"/>
    <p:sldId id="291" r:id="rId43"/>
    <p:sldId id="292" r:id="rId44"/>
    <p:sldId id="293" r:id="rId45"/>
    <p:sldId id="294" r:id="rId46"/>
    <p:sldId id="295" r:id="rId47"/>
    <p:sldId id="296" r:id="rId48"/>
    <p:sldId id="299" r:id="rId49"/>
    <p:sldId id="300" r:id="rId50"/>
    <p:sldId id="301" r:id="rId51"/>
    <p:sldId id="304" r:id="rId52"/>
    <p:sldId id="302" r:id="rId53"/>
    <p:sldId id="303" r:id="rId54"/>
    <p:sldId id="305" r:id="rId5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123" d="100"/>
          <a:sy n="123" d="100"/>
        </p:scale>
        <p:origin x="533" y="101"/>
      </p:cViewPr>
      <p:guideLst>
        <p:guide orient="horz" pos="2160"/>
        <p:guide pos="383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2025/8/7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2025/8/7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i.com.cn/cn/lit/an/zhca787c/zhca787c.pdf" TargetMode="Externa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1.xml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0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hyperlink" Target="https://www.ti.com.cn/product/cn/LM324" TargetMode="Externa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s://blog.csdn.net/weixin_39865625/article/details/110805737" TargetMode="Externa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9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0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i.com.cn/cn/lit/ds/symlink/ne555.pdf?ts=1749910509823" TargetMode="Externa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2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8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9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0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4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5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6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综合测评要点梳理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altLang="zh-CN"/>
              <a:t>xx</a:t>
            </a:r>
            <a:r>
              <a:rPr lang="zh-CN" altLang="en-US"/>
              <a:t>组</a:t>
            </a: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微分电路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0D30BEF-C738-456A-8577-E7601132DDE4}"/>
              </a:ext>
            </a:extLst>
          </p:cNvPr>
          <p:cNvSpPr txBox="1"/>
          <p:nvPr/>
        </p:nvSpPr>
        <p:spPr>
          <a:xfrm>
            <a:off x="2745137" y="848202"/>
            <a:ext cx="609470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hlinkClick r:id="rId3"/>
              </a:rPr>
              <a:t>微分器电路 </a:t>
            </a:r>
            <a:r>
              <a:rPr lang="en-US" altLang="zh-CN" dirty="0">
                <a:hlinkClick r:id="rId3"/>
              </a:rPr>
              <a:t>(Rev. C)</a:t>
            </a:r>
            <a:endParaRPr lang="zh-CN" altLang="en-US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F00C33D7-E7BF-4C7C-89F4-BA9D0B17AE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03020" y="1530150"/>
            <a:ext cx="7429500" cy="48958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无源微分电路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A1D7C3D9-3499-4714-81B0-606F64BB91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92297" y="2061193"/>
            <a:ext cx="4371975" cy="307657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过零比较器电路（限幅可选）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FBF530E9-6F16-49A0-83FC-E32F175CCA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85162" y="1782467"/>
            <a:ext cx="6372225" cy="43624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迟滞比较器电路（限幅可选）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A4FCE317-A1D2-4292-8A05-4916CB29E9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3773" y="1253264"/>
            <a:ext cx="8562975" cy="54673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16888" y="608400"/>
            <a:ext cx="10969200" cy="705600"/>
          </a:xfrm>
        </p:spPr>
        <p:txBody>
          <a:bodyPr/>
          <a:lstStyle/>
          <a:p>
            <a:r>
              <a:rPr lang="zh-CN" altLang="en-US" dirty="0"/>
              <a:t>方波振荡电路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4FF1A297-6E34-4BD5-AC32-7376126AAF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1221" y="1490400"/>
            <a:ext cx="5869692" cy="4719234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占空比可调方波发生电路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3F13296E-2CA8-494B-85FE-9DBB9210D5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0152" y="1368445"/>
            <a:ext cx="6179465" cy="440437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675CAB59-506E-4691-887B-D2F1B7E1A3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330924" y="1871948"/>
            <a:ext cx="4952091" cy="3397364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双运放三角波振荡电路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FA80A35C-E709-4E8E-9BD2-4DA3DEBFF6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9641" y="1610566"/>
            <a:ext cx="9975742" cy="4518867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单运放三角波振荡电路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D3C18DEB-BA60-4EAE-AF82-1464AC1302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835" y="1275897"/>
            <a:ext cx="5489789" cy="3470977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1C717A4B-960C-4865-B2F8-913995EBFE2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8791"/>
          <a:stretch/>
        </p:blipFill>
        <p:spPr>
          <a:xfrm>
            <a:off x="5726624" y="1365450"/>
            <a:ext cx="6695268" cy="329187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锯齿波发生电路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7083D3A9-D33E-46D8-A017-80392380D9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3645" y="1314000"/>
            <a:ext cx="4113174" cy="4940787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9470322E-7AC0-4F9B-BD7E-D9008EDAF5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0536" y="257739"/>
            <a:ext cx="6317819" cy="2674239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35FB41E3-6D92-48BA-A9C4-888C29F954F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50536" y="3009470"/>
            <a:ext cx="6275836" cy="3317622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阶梯波发生电路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4800"/>
              <a:t>纲要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4000" b="1"/>
              <a:t> </a:t>
            </a:r>
            <a:r>
              <a:rPr lang="zh-CN" altLang="en-US" sz="4000" b="1"/>
              <a:t>器件特性</a:t>
            </a:r>
            <a:r>
              <a:rPr lang="en-US" altLang="zh-CN" sz="4000" b="1"/>
              <a:t> </a:t>
            </a:r>
          </a:p>
          <a:p>
            <a:r>
              <a:rPr lang="en-US" altLang="zh-CN" sz="4000" b="1"/>
              <a:t> </a:t>
            </a:r>
            <a:r>
              <a:rPr lang="zh-CN" altLang="en-US" sz="4000" b="1"/>
              <a:t>典型电路</a:t>
            </a:r>
          </a:p>
          <a:p>
            <a:r>
              <a:rPr lang="en-US" altLang="zh-CN" sz="4000" b="1"/>
              <a:t> </a:t>
            </a:r>
            <a:r>
              <a:rPr lang="zh-CN" altLang="en-US" sz="4000" b="1"/>
              <a:t>真题设计</a:t>
            </a:r>
          </a:p>
          <a:p>
            <a:r>
              <a:rPr lang="en-US" altLang="zh-CN" sz="4000" b="1"/>
              <a:t> </a:t>
            </a:r>
            <a:r>
              <a:rPr lang="zh-CN" altLang="en-US" sz="4000" b="1"/>
              <a:t>焊调经验</a:t>
            </a:r>
          </a:p>
        </p:txBody>
      </p:sp>
    </p:spTree>
    <p:custDataLst>
      <p:tags r:id="rId1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文氏正弦波振荡电路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7D417812-249F-43AF-B6CC-0850B49297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8145" y="1681565"/>
            <a:ext cx="5133270" cy="4254286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方波</a:t>
            </a:r>
            <a:r>
              <a:rPr lang="en-US" altLang="zh-CN"/>
              <a:t>/</a:t>
            </a:r>
            <a:r>
              <a:rPr lang="zh-CN" altLang="en-US"/>
              <a:t>三角波滤波获得正弦波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无源</a:t>
            </a:r>
            <a:r>
              <a:rPr lang="en-US" altLang="zh-CN"/>
              <a:t>RC</a:t>
            </a:r>
            <a:r>
              <a:rPr lang="zh-CN" altLang="en-US"/>
              <a:t>滤波器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巴特沃斯滤波器设计（可选）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贝塞尔滤波器设计（可选）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切比雪夫滤波器设计（可选）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滤波器设计工具的使用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3600"/>
              <a:t>TI</a:t>
            </a:r>
            <a:r>
              <a:rPr lang="zh-CN" altLang="en-US" sz="3600"/>
              <a:t>在线工具：</a:t>
            </a:r>
            <a:r>
              <a:rPr lang="en-US" altLang="zh-CN" sz="3600"/>
              <a:t>https://webench.ti.com/filter-design-tool/</a:t>
            </a:r>
          </a:p>
          <a:p>
            <a:r>
              <a:rPr lang="en-US" altLang="zh-CN" sz="3600"/>
              <a:t>ADI</a:t>
            </a:r>
            <a:r>
              <a:rPr lang="zh-CN" altLang="en-US" sz="3600"/>
              <a:t>在线工具：</a:t>
            </a:r>
            <a:r>
              <a:rPr lang="en-US" altLang="zh-CN" sz="3600"/>
              <a:t>https://tools.analog.com/cn/filterwizard/</a:t>
            </a:r>
          </a:p>
          <a:p>
            <a:r>
              <a:rPr lang="zh-CN" altLang="en-US" sz="3600"/>
              <a:t>桌面设计工具：</a:t>
            </a:r>
            <a:r>
              <a:rPr lang="en-US" altLang="zh-CN" sz="3600"/>
              <a:t>FilterSolution</a:t>
            </a:r>
          </a:p>
        </p:txBody>
      </p:sp>
    </p:spTree>
    <p:custDataLst>
      <p:tags r:id="rId1"/>
    </p:custData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手工查表法滤波器设计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快速滤波器设计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Sallen-Key</a:t>
            </a:r>
            <a:r>
              <a:rPr lang="zh-CN" altLang="en-US"/>
              <a:t>低通高通滤波器综合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LM324</a:t>
            </a:r>
            <a:r>
              <a:rPr lang="zh-CN" altLang="en-US"/>
              <a:t>特性</a:t>
            </a:r>
          </a:p>
        </p:txBody>
      </p:sp>
      <p:pic>
        <p:nvPicPr>
          <p:cNvPr id="4" name="内容占位符 3">
            <a:extLst>
              <a:ext uri="{FF2B5EF4-FFF2-40B4-BE49-F238E27FC236}">
                <a16:creationId xmlns:a16="http://schemas.microsoft.com/office/drawing/2014/main" id="{0A90AA41-4AF4-413A-ADB6-A294F13CC7B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132972" y="2081967"/>
            <a:ext cx="5067300" cy="3514725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1C313093-420E-4FDA-B9CB-94A5C236A605}"/>
              </a:ext>
            </a:extLst>
          </p:cNvPr>
          <p:cNvSpPr txBox="1"/>
          <p:nvPr/>
        </p:nvSpPr>
        <p:spPr>
          <a:xfrm>
            <a:off x="3372819" y="776534"/>
            <a:ext cx="609470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hlinkClick r:id="rId4"/>
              </a:rPr>
              <a:t>LM324 </a:t>
            </a:r>
            <a:r>
              <a:rPr lang="zh-CN" altLang="en-US" dirty="0">
                <a:hlinkClick r:id="rId4"/>
              </a:rPr>
              <a:t>数据表、产品信息和支持 </a:t>
            </a:r>
            <a:r>
              <a:rPr lang="en-US" altLang="zh-CN" dirty="0">
                <a:hlinkClick r:id="rId4"/>
              </a:rPr>
              <a:t>| </a:t>
            </a:r>
            <a:r>
              <a:rPr lang="zh-CN" altLang="en-US" dirty="0">
                <a:hlinkClick r:id="rId4"/>
              </a:rPr>
              <a:t>德州仪器 </a:t>
            </a:r>
            <a:r>
              <a:rPr lang="en-US" altLang="zh-CN" dirty="0">
                <a:hlinkClick r:id="rId4"/>
              </a:rPr>
              <a:t>TI.com.cn</a:t>
            </a:r>
            <a:endParaRPr lang="zh-CN" altLang="en-US" dirty="0"/>
          </a:p>
        </p:txBody>
      </p:sp>
    </p:spTree>
    <p:custDataLst>
      <p:tags r:id="rId1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Multiple FeedBack</a:t>
            </a:r>
            <a:r>
              <a:rPr lang="zh-CN" altLang="en-US"/>
              <a:t>带通滤波器综合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谐振滤波器设计</a:t>
            </a:r>
            <a:r>
              <a:rPr lang="en-US" altLang="zh-CN"/>
              <a:t>——</a:t>
            </a:r>
            <a:r>
              <a:rPr lang="zh-CN" altLang="en-US"/>
              <a:t>方波五次谐波的提取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全通滤波器设计与移相电路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B2CD9F56-098E-48BC-B722-D90EDB415D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9384" y="1314000"/>
            <a:ext cx="9601200" cy="4622383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90/180/270</a:t>
            </a:r>
            <a:r>
              <a:rPr lang="zh-CN" altLang="en-US"/>
              <a:t>移相电路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二极管限幅、半波及全波整流电路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>
                <a:hlinkClick r:id="rId3"/>
              </a:rPr>
              <a:t>运放全波整流电路</a:t>
            </a:r>
            <a:r>
              <a:rPr lang="en-US" altLang="zh-CN" dirty="0">
                <a:hlinkClick r:id="rId3"/>
              </a:rPr>
              <a:t>_10</a:t>
            </a:r>
            <a:r>
              <a:rPr lang="zh-CN" altLang="en-US" dirty="0">
                <a:hlinkClick r:id="rId3"/>
              </a:rPr>
              <a:t>种精密全波整流电路</a:t>
            </a:r>
            <a:r>
              <a:rPr lang="en-US" altLang="zh-CN" dirty="0">
                <a:hlinkClick r:id="rId3"/>
              </a:rPr>
              <a:t>-CSDN</a:t>
            </a:r>
            <a:r>
              <a:rPr lang="zh-CN" altLang="en-US" dirty="0">
                <a:hlinkClick r:id="rId3"/>
              </a:rPr>
              <a:t>博客</a:t>
            </a:r>
            <a:endParaRPr lang="zh-CN" altLang="en-US" dirty="0"/>
          </a:p>
        </p:txBody>
      </p:sp>
    </p:spTree>
    <p:custDataLst>
      <p:tags r:id="rId1"/>
    </p:custData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运放中间参考电平与单电源电路设计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“</a:t>
            </a:r>
            <a:r>
              <a:rPr lang="zh-CN" altLang="en-US"/>
              <a:t>电阻分压虚地</a:t>
            </a:r>
            <a:r>
              <a:rPr lang="en-US" altLang="zh-CN"/>
              <a:t>”</a:t>
            </a:r>
            <a:r>
              <a:rPr lang="zh-CN" altLang="en-US"/>
              <a:t>实现</a:t>
            </a:r>
            <a:r>
              <a:rPr lang="en-US" altLang="zh-CN"/>
              <a:t>“</a:t>
            </a:r>
            <a:r>
              <a:rPr lang="zh-CN" altLang="en-US"/>
              <a:t>单双电源变换</a:t>
            </a:r>
            <a:r>
              <a:rPr lang="en-US" altLang="zh-CN"/>
              <a:t>”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555</a:t>
            </a:r>
            <a:r>
              <a:rPr lang="zh-CN" altLang="en-US"/>
              <a:t>施密特触发器电路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555</a:t>
            </a:r>
            <a:r>
              <a:rPr lang="zh-CN" altLang="en-US"/>
              <a:t>多谐振荡电路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74LS00</a:t>
            </a:r>
            <a:r>
              <a:rPr lang="zh-CN" altLang="en-US"/>
              <a:t>整形及振荡电路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NE555</a:t>
            </a:r>
            <a:r>
              <a:rPr lang="zh-CN" altLang="en-US"/>
              <a:t>特性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AE8D97C-8B1E-477A-8BE3-95BA2EEBAB7B}"/>
              </a:ext>
            </a:extLst>
          </p:cNvPr>
          <p:cNvSpPr txBox="1"/>
          <p:nvPr/>
        </p:nvSpPr>
        <p:spPr>
          <a:xfrm>
            <a:off x="3427063" y="776534"/>
            <a:ext cx="609470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hlinkClick r:id="rId3"/>
              </a:rPr>
              <a:t>xx555 </a:t>
            </a:r>
            <a:r>
              <a:rPr lang="zh-CN" altLang="en-US" dirty="0">
                <a:hlinkClick r:id="rId3"/>
              </a:rPr>
              <a:t>精密计时器 </a:t>
            </a:r>
            <a:r>
              <a:rPr lang="en-US" altLang="zh-CN" dirty="0">
                <a:hlinkClick r:id="rId3"/>
              </a:rPr>
              <a:t>datasheet (Rev. J)</a:t>
            </a:r>
            <a:endParaRPr lang="zh-CN" altLang="en-US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2AAFF013-2373-4335-94B9-14437197F47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86003" y="1490400"/>
            <a:ext cx="7019146" cy="481546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74LS74</a:t>
            </a:r>
            <a:r>
              <a:rPr lang="zh-CN" altLang="en-US"/>
              <a:t>分频电路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2011</a:t>
            </a:r>
            <a:r>
              <a:rPr lang="zh-CN" altLang="en-US"/>
              <a:t>综测真题电路设计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sym typeface="+mn-ea"/>
              </a:rPr>
              <a:t>2013</a:t>
            </a:r>
            <a:r>
              <a:rPr lang="zh-CN" altLang="en-US">
                <a:sym typeface="+mn-ea"/>
              </a:rPr>
              <a:t>综测真题电路设计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sym typeface="+mn-ea"/>
              </a:rPr>
              <a:t>2015</a:t>
            </a:r>
            <a:r>
              <a:rPr lang="zh-CN" altLang="en-US">
                <a:sym typeface="+mn-ea"/>
              </a:rPr>
              <a:t>综测真题电路设计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sym typeface="+mn-ea"/>
              </a:rPr>
              <a:t>2017</a:t>
            </a:r>
            <a:r>
              <a:rPr lang="zh-CN" altLang="en-US">
                <a:sym typeface="+mn-ea"/>
              </a:rPr>
              <a:t>综测真题电路设计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sym typeface="+mn-ea"/>
              </a:rPr>
              <a:t>2019</a:t>
            </a:r>
            <a:r>
              <a:rPr lang="zh-CN" altLang="en-US">
                <a:sym typeface="+mn-ea"/>
              </a:rPr>
              <a:t>综测真题电路设计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sym typeface="+mn-ea"/>
              </a:rPr>
              <a:t>2021</a:t>
            </a:r>
            <a:r>
              <a:rPr lang="zh-CN" altLang="en-US">
                <a:sym typeface="+mn-ea"/>
              </a:rPr>
              <a:t>综测真题电路设计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sym typeface="+mn-ea"/>
              </a:rPr>
              <a:t>2023</a:t>
            </a:r>
            <a:r>
              <a:rPr lang="zh-CN" altLang="en-US">
                <a:sym typeface="+mn-ea"/>
              </a:rPr>
              <a:t>综测真题电路设计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3C5B8A7B-830D-4DA1-8090-5FDBE41334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400" y="1490400"/>
            <a:ext cx="11042542" cy="4673338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阻容器件的选择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电路的布局布线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74LS00/74HC00</a:t>
            </a:r>
            <a:r>
              <a:rPr lang="zh-CN" altLang="en-US"/>
              <a:t>特性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BC0050B6-6C4B-4A65-9E55-38F7E29897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7742" y="2125322"/>
            <a:ext cx="4437682" cy="3489356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29CC23EE-809E-44E9-920C-EED485E62FB1}"/>
              </a:ext>
            </a:extLst>
          </p:cNvPr>
          <p:cNvSpPr txBox="1"/>
          <p:nvPr/>
        </p:nvSpPr>
        <p:spPr>
          <a:xfrm>
            <a:off x="5612324" y="803607"/>
            <a:ext cx="609470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/>
              <a:t>https://www.ti.com.cn/cn/lit/ds/symlink/sn74hc00.pdf</a:t>
            </a:r>
          </a:p>
        </p:txBody>
      </p:sp>
    </p:spTree>
    <p:custDataLst>
      <p:tags r:id="rId1"/>
    </p:custData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电路的焊接与测试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综测训练的自动化测评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每组负责硬件的同学加群</a:t>
            </a:r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912235" y="1449705"/>
            <a:ext cx="4923790" cy="511873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综测训练时间安排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800"/>
              <a:t>学习及实践准备</a:t>
            </a:r>
            <a:endParaRPr lang="en-US" altLang="zh-CN" sz="2800"/>
          </a:p>
          <a:p>
            <a:r>
              <a:rPr lang="en-US" altLang="zh-CN" sz="2800"/>
              <a:t>5.17</a:t>
            </a:r>
            <a:r>
              <a:rPr lang="zh-CN" altLang="en-US" sz="2800"/>
              <a:t>半天真题抽签训练（校赛群在线选时间），晚上测试</a:t>
            </a:r>
          </a:p>
          <a:p>
            <a:r>
              <a:rPr lang="en-US" altLang="zh-CN" sz="2800"/>
              <a:t>5.18</a:t>
            </a:r>
            <a:r>
              <a:rPr lang="zh-CN" altLang="en-US" sz="2800"/>
              <a:t>半天</a:t>
            </a:r>
            <a:r>
              <a:rPr lang="zh-CN" altLang="en-US" sz="2800">
                <a:sym typeface="+mn-ea"/>
              </a:rPr>
              <a:t>真题抽签训练（校赛群在线选时间）</a:t>
            </a:r>
            <a:r>
              <a:rPr lang="zh-CN" altLang="en-US" sz="2800"/>
              <a:t>，晚上测试</a:t>
            </a:r>
          </a:p>
          <a:p>
            <a:r>
              <a:rPr lang="zh-CN" altLang="en-US" sz="2800"/>
              <a:t>真题自行训练</a:t>
            </a:r>
          </a:p>
          <a:p>
            <a:r>
              <a:rPr lang="en-US" altLang="zh-CN" sz="2800"/>
              <a:t>5.24</a:t>
            </a:r>
            <a:r>
              <a:rPr lang="zh-CN" altLang="en-US" sz="2800"/>
              <a:t>白天全天，综测模拟训练</a:t>
            </a:r>
          </a:p>
          <a:p>
            <a:r>
              <a:rPr lang="zh-CN" altLang="en-US" sz="2800">
                <a:sym typeface="+mn-ea"/>
              </a:rPr>
              <a:t>真题自行训练</a:t>
            </a:r>
            <a:endParaRPr lang="zh-CN" altLang="en-US" sz="2800"/>
          </a:p>
        </p:txBody>
      </p:sp>
    </p:spTree>
    <p:custDataLst>
      <p:tags r:id="rId1"/>
    </p:custData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训练材料安排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800"/>
              <a:t>平时各组自行安排</a:t>
            </a:r>
          </a:p>
          <a:p>
            <a:r>
              <a:rPr lang="zh-CN" altLang="en-US" sz="2800"/>
              <a:t>集中训练时，洞洞板、主芯片下发，其余</a:t>
            </a:r>
            <a:r>
              <a:rPr lang="zh-CN" altLang="en-US" sz="2800">
                <a:sym typeface="+mn-ea"/>
              </a:rPr>
              <a:t>自备元件本及相关工具</a:t>
            </a:r>
          </a:p>
        </p:txBody>
      </p: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sym typeface="+mn-ea"/>
              </a:rPr>
              <a:t>74LS74/74HC74</a:t>
            </a:r>
            <a:r>
              <a:rPr lang="zh-CN" altLang="en-US">
                <a:sym typeface="+mn-ea"/>
              </a:rPr>
              <a:t>特性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A6273E25-8600-42B3-BE70-093CDAAD70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8834" y="1517363"/>
            <a:ext cx="8968352" cy="4705274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双电源（以下缺省默认）交直流加减比例放大电路</a:t>
            </a:r>
          </a:p>
        </p:txBody>
      </p:sp>
      <p:pic>
        <p:nvPicPr>
          <p:cNvPr id="4" name="内容占位符 3">
            <a:extLst>
              <a:ext uri="{FF2B5EF4-FFF2-40B4-BE49-F238E27FC236}">
                <a16:creationId xmlns:a16="http://schemas.microsoft.com/office/drawing/2014/main" id="{A8F5A3B9-D6F3-4EF2-AFA4-86CA143FC61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57684" y="1389924"/>
            <a:ext cx="5148452" cy="4759325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9B5B540A-7700-49E7-901F-6F880FB5D8B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2743" y="3875185"/>
            <a:ext cx="7950609" cy="1447874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积分电路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D7AE489F-D4CA-4DAD-8BDD-A09ABF8631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6278" y="1314000"/>
            <a:ext cx="5011118" cy="3307802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84D77213-647A-48D6-A9B5-0909BAC98408}"/>
              </a:ext>
            </a:extLst>
          </p:cNvPr>
          <p:cNvSpPr txBox="1"/>
          <p:nvPr/>
        </p:nvSpPr>
        <p:spPr>
          <a:xfrm>
            <a:off x="3690534" y="906415"/>
            <a:ext cx="609470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/>
              <a:t>https://www.bilibili.com/video/BV1ug4y1s7G5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FD4BB03A-CA09-496E-9D05-F2FDE63523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56238" y="1490400"/>
            <a:ext cx="6359474" cy="361364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8ABC8C5C-F782-4835-9B67-C9B1165815F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8400" y="4453730"/>
            <a:ext cx="4045058" cy="2180539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无源积分电路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3936544D-A0E1-438C-A987-5B1165EFBC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690" y="1490400"/>
            <a:ext cx="4514850" cy="30480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081_1*a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</TotalTime>
  <Words>514</Words>
  <Application>Microsoft Office PowerPoint</Application>
  <PresentationFormat>宽屏</PresentationFormat>
  <Paragraphs>76</Paragraphs>
  <Slides>54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54</vt:i4>
      </vt:variant>
    </vt:vector>
  </HeadingPairs>
  <TitlesOfParts>
    <vt:vector size="57" baseType="lpstr">
      <vt:lpstr>Arial</vt:lpstr>
      <vt:lpstr>Wingdings</vt:lpstr>
      <vt:lpstr>WPS</vt:lpstr>
      <vt:lpstr>综合测评要点梳理</vt:lpstr>
      <vt:lpstr>纲要</vt:lpstr>
      <vt:lpstr>LM324特性</vt:lpstr>
      <vt:lpstr>NE555特性</vt:lpstr>
      <vt:lpstr>74LS00/74HC00特性</vt:lpstr>
      <vt:lpstr>74LS74/74HC74特性</vt:lpstr>
      <vt:lpstr>双电源（以下缺省默认）交直流加减比例放大电路</vt:lpstr>
      <vt:lpstr>积分电路</vt:lpstr>
      <vt:lpstr>无源积分电路</vt:lpstr>
      <vt:lpstr>微分电路</vt:lpstr>
      <vt:lpstr>无源微分电路</vt:lpstr>
      <vt:lpstr>过零比较器电路（限幅可选）</vt:lpstr>
      <vt:lpstr>迟滞比较器电路（限幅可选）</vt:lpstr>
      <vt:lpstr>方波振荡电路</vt:lpstr>
      <vt:lpstr>占空比可调方波发生电路</vt:lpstr>
      <vt:lpstr>双运放三角波振荡电路</vt:lpstr>
      <vt:lpstr>单运放三角波振荡电路</vt:lpstr>
      <vt:lpstr>锯齿波发生电路</vt:lpstr>
      <vt:lpstr>阶梯波发生电路</vt:lpstr>
      <vt:lpstr>文氏正弦波振荡电路</vt:lpstr>
      <vt:lpstr>方波/三角波滤波获得正弦波</vt:lpstr>
      <vt:lpstr>无源RC滤波器</vt:lpstr>
      <vt:lpstr>巴特沃斯滤波器设计（可选）</vt:lpstr>
      <vt:lpstr>贝塞尔滤波器设计（可选）</vt:lpstr>
      <vt:lpstr>切比雪夫滤波器设计（可选）</vt:lpstr>
      <vt:lpstr>滤波器设计工具的使用</vt:lpstr>
      <vt:lpstr>手工查表法滤波器设计</vt:lpstr>
      <vt:lpstr>快速滤波器设计</vt:lpstr>
      <vt:lpstr>Sallen-Key低通高通滤波器综合</vt:lpstr>
      <vt:lpstr>Multiple FeedBack带通滤波器综合</vt:lpstr>
      <vt:lpstr>谐振滤波器设计——方波五次谐波的提取</vt:lpstr>
      <vt:lpstr>全通滤波器设计与移相电路</vt:lpstr>
      <vt:lpstr>90/180/270移相电路</vt:lpstr>
      <vt:lpstr>二极管限幅、半波及全波整流电路</vt:lpstr>
      <vt:lpstr>运放中间参考电平与单电源电路设计</vt:lpstr>
      <vt:lpstr>“电阻分压虚地”实现“单双电源变换”</vt:lpstr>
      <vt:lpstr>555施密特触发器电路</vt:lpstr>
      <vt:lpstr>555多谐振荡电路</vt:lpstr>
      <vt:lpstr>74LS00整形及振荡电路</vt:lpstr>
      <vt:lpstr>74LS74分频电路</vt:lpstr>
      <vt:lpstr>2011综测真题电路设计</vt:lpstr>
      <vt:lpstr>2013综测真题电路设计</vt:lpstr>
      <vt:lpstr>2015综测真题电路设计</vt:lpstr>
      <vt:lpstr>2017综测真题电路设计</vt:lpstr>
      <vt:lpstr>2019综测真题电路设计</vt:lpstr>
      <vt:lpstr>2021综测真题电路设计</vt:lpstr>
      <vt:lpstr>2023综测真题电路设计</vt:lpstr>
      <vt:lpstr>阻容器件的选择</vt:lpstr>
      <vt:lpstr>电路的布局布线</vt:lpstr>
      <vt:lpstr>电路的焊接与测试</vt:lpstr>
      <vt:lpstr>综测训练的自动化测评</vt:lpstr>
      <vt:lpstr>每组负责硬件的同学加群</vt:lpstr>
      <vt:lpstr>综测训练时间安排</vt:lpstr>
      <vt:lpstr>训练材料安排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澄昊 刘</cp:lastModifiedBy>
  <cp:revision>199</cp:revision>
  <dcterms:created xsi:type="dcterms:W3CDTF">2019-06-19T02:08:00Z</dcterms:created>
  <dcterms:modified xsi:type="dcterms:W3CDTF">2025-08-07T08:32:30Z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2052-12.1.0.21171</vt:lpwstr>
  </property>
  <property fmtid="{D5CDD505-2E9C-101B-9397-08002B2CF9AE}" pid="3" name="ICV">
    <vt:lpwstr>41469D192A314BD3AABC18CC7DCF4261_11</vt:lpwstr>
  </property>
</Properties>
</file>